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0" r:id="rId2"/>
    <p:sldId id="261" r:id="rId3"/>
    <p:sldId id="256" r:id="rId4"/>
    <p:sldId id="267" r:id="rId5"/>
    <p:sldId id="268" r:id="rId6"/>
    <p:sldId id="265" r:id="rId7"/>
    <p:sldId id="258" r:id="rId8"/>
    <p:sldId id="263" r:id="rId9"/>
    <p:sldId id="264" r:id="rId10"/>
    <p:sldId id="262" r:id="rId11"/>
    <p:sldId id="266" r:id="rId12"/>
    <p:sldId id="269" r:id="rId13"/>
    <p:sldId id="259" r:id="rId14"/>
    <p:sldId id="257" r:id="rId15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eutzburg, Megan Kanaga" initials="CMK" lastIdx="3" clrIdx="0">
    <p:extLst>
      <p:ext uri="{19B8F6BF-5375-455C-9EA6-DF929625EA0E}">
        <p15:presenceInfo xmlns:p15="http://schemas.microsoft.com/office/powerpoint/2012/main" userId="S-1-5-21-875710815-1187122428-609709241-31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6187" autoAdjust="0"/>
  </p:normalViewPr>
  <p:slideViewPr>
    <p:cSldViewPr snapToGrid="0">
      <p:cViewPr varScale="1">
        <p:scale>
          <a:sx n="110" d="100"/>
          <a:sy n="110" d="100"/>
        </p:scale>
        <p:origin x="14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8BF12-B1C0-46C5-81A6-A33FD01D180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BE568-9A84-4ABE-A74E-BCFDD6750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62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BE568-9A84-4ABE-A74E-BCFDD67506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27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2A9-A6D9-49A3-84FF-BD30B1B2914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C094-87ED-423B-A163-0C23C0A5E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6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2A9-A6D9-49A3-84FF-BD30B1B2914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C094-87ED-423B-A163-0C23C0A5E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4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2A9-A6D9-49A3-84FF-BD30B1B2914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C094-87ED-423B-A163-0C23C0A5E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77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2A9-A6D9-49A3-84FF-BD30B1B2914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C094-87ED-423B-A163-0C23C0A5E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2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2A9-A6D9-49A3-84FF-BD30B1B2914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C094-87ED-423B-A163-0C23C0A5E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7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2A9-A6D9-49A3-84FF-BD30B1B2914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C094-87ED-423B-A163-0C23C0A5E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3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2A9-A6D9-49A3-84FF-BD30B1B2914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C094-87ED-423B-A163-0C23C0A5E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66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2A9-A6D9-49A3-84FF-BD30B1B2914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C094-87ED-423B-A163-0C23C0A5E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14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2A9-A6D9-49A3-84FF-BD30B1B2914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C094-87ED-423B-A163-0C23C0A5E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1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2A9-A6D9-49A3-84FF-BD30B1B2914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C094-87ED-423B-A163-0C23C0A5E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0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2A9-A6D9-49A3-84FF-BD30B1B2914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C094-87ED-423B-A163-0C23C0A5E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45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842A9-A6D9-49A3-84FF-BD30B1B2914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9C094-87ED-423B-A163-0C23C0A5E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1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onservationefforts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8A66E-99B4-457B-8055-DB8B47DD70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Prineville LIT: Conservation Actions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E40BE2-C958-445D-9375-272E80B01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148" y="4147470"/>
            <a:ext cx="6858000" cy="1655762"/>
          </a:xfrm>
        </p:spPr>
        <p:txBody>
          <a:bodyPr/>
          <a:lstStyle/>
          <a:p>
            <a:r>
              <a:rPr lang="en-US" dirty="0"/>
              <a:t>Information available from the</a:t>
            </a:r>
          </a:p>
          <a:p>
            <a:r>
              <a:rPr lang="en-US" dirty="0"/>
              <a:t>Conservation Efforts Database (CED)</a:t>
            </a:r>
          </a:p>
          <a:p>
            <a:r>
              <a:rPr lang="en-US" dirty="0">
                <a:hlinkClick r:id="rId2"/>
              </a:rPr>
              <a:t>https://conservationefforts.org/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592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F6787-B5C9-47BA-AF0B-239A88D1D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805"/>
            <a:ext cx="7886700" cy="605256"/>
          </a:xfrm>
        </p:spPr>
        <p:txBody>
          <a:bodyPr>
            <a:noAutofit/>
          </a:bodyPr>
          <a:lstStyle/>
          <a:p>
            <a:r>
              <a:rPr lang="en-US" sz="3600" dirty="0"/>
              <a:t>Prineville Projects – Private lands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503570-8206-46D6-BB66-AB8DBF52C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984" y="1393682"/>
            <a:ext cx="6037138" cy="54643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7CC42A-DF34-4CD7-AA2E-8DEFEEBAB9B8}"/>
              </a:ext>
            </a:extLst>
          </p:cNvPr>
          <p:cNvSpPr/>
          <p:nvPr/>
        </p:nvSpPr>
        <p:spPr>
          <a:xfrm>
            <a:off x="0" y="2271411"/>
            <a:ext cx="4026629" cy="367691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345D2C-DF91-4204-A72C-685B2FBB6893}"/>
              </a:ext>
            </a:extLst>
          </p:cNvPr>
          <p:cNvSpPr/>
          <p:nvPr/>
        </p:nvSpPr>
        <p:spPr>
          <a:xfrm>
            <a:off x="115570" y="2846328"/>
            <a:ext cx="3811440" cy="29948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C980E1-83F7-4F39-9D53-0D1DE9B36FAA}"/>
              </a:ext>
            </a:extLst>
          </p:cNvPr>
          <p:cNvSpPr txBox="1"/>
          <p:nvPr/>
        </p:nvSpPr>
        <p:spPr>
          <a:xfrm>
            <a:off x="6563" y="2333040"/>
            <a:ext cx="402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ACTIVITIES ON </a:t>
            </a:r>
            <a:r>
              <a:rPr lang="en-US" sz="2400" b="1" dirty="0">
                <a:solidFill>
                  <a:schemeClr val="bg1"/>
                </a:solidFill>
              </a:rPr>
              <a:t>PRIVATE LANDS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70AE43-AB95-4545-96F3-EA8C27E69107}"/>
              </a:ext>
            </a:extLst>
          </p:cNvPr>
          <p:cNvSpPr txBox="1"/>
          <p:nvPr/>
        </p:nvSpPr>
        <p:spPr>
          <a:xfrm>
            <a:off x="158294" y="2869123"/>
            <a:ext cx="385582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Private Lands: All Actions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Reported by </a:t>
            </a:r>
            <a:r>
              <a:rPr lang="en-US" sz="1600" b="1" dirty="0">
                <a:solidFill>
                  <a:schemeClr val="bg1"/>
                </a:solidFill>
              </a:rPr>
              <a:t>Sagebrush Reporting Unit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</a:rPr>
              <a:t>(unless landowner permission to share spatial information)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FA3900-A292-49DB-9369-CA80E8033762}"/>
              </a:ext>
            </a:extLst>
          </p:cNvPr>
          <p:cNvSpPr txBox="1"/>
          <p:nvPr/>
        </p:nvSpPr>
        <p:spPr>
          <a:xfrm>
            <a:off x="347197" y="3650426"/>
            <a:ext cx="21721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Sagebrush protection 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Conifer removal</a:t>
            </a:r>
            <a:endParaRPr lang="en-US" sz="700" dirty="0">
              <a:solidFill>
                <a:schemeClr val="bg1"/>
              </a:solidFill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Habitat enhancement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Infrastructure modification</a:t>
            </a:r>
            <a:endParaRPr lang="en-US" sz="600" dirty="0">
              <a:solidFill>
                <a:schemeClr val="bg1"/>
              </a:solidFill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Livestock management</a:t>
            </a:r>
            <a:endParaRPr lang="en-US" sz="800" dirty="0">
              <a:solidFill>
                <a:schemeClr val="bg1"/>
              </a:solidFill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Travel management</a:t>
            </a:r>
            <a:endParaRPr lang="en-US" sz="1050" dirty="0">
              <a:solidFill>
                <a:schemeClr val="bg1"/>
              </a:solidFill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Species management</a:t>
            </a:r>
            <a:endParaRPr lang="en-US" sz="500" dirty="0">
              <a:solidFill>
                <a:schemeClr val="bg1"/>
              </a:solidFill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Feral equids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5B5A0723-8DA3-4ABA-AAB5-1BD0DA91143F}"/>
              </a:ext>
            </a:extLst>
          </p:cNvPr>
          <p:cNvSpPr/>
          <p:nvPr/>
        </p:nvSpPr>
        <p:spPr>
          <a:xfrm flipH="1">
            <a:off x="2465628" y="3808327"/>
            <a:ext cx="178517" cy="1755285"/>
          </a:xfrm>
          <a:prstGeom prst="leftBrace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36F292-40FE-4702-B464-ACD4FDB42E59}"/>
              </a:ext>
            </a:extLst>
          </p:cNvPr>
          <p:cNvSpPr txBox="1"/>
          <p:nvPr/>
        </p:nvSpPr>
        <p:spPr>
          <a:xfrm>
            <a:off x="2820156" y="4255791"/>
            <a:ext cx="11068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(see subactivity list under Public Lands)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A25CAA5-3C28-47DA-8FB1-F98054D45CA3}"/>
              </a:ext>
            </a:extLst>
          </p:cNvPr>
          <p:cNvSpPr/>
          <p:nvPr/>
        </p:nvSpPr>
        <p:spPr>
          <a:xfrm>
            <a:off x="68802" y="2862000"/>
            <a:ext cx="415022" cy="415207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E597F0-D44C-4B21-9777-96283B9D5F7E}"/>
              </a:ext>
            </a:extLst>
          </p:cNvPr>
          <p:cNvSpPr txBox="1"/>
          <p:nvPr/>
        </p:nvSpPr>
        <p:spPr>
          <a:xfrm>
            <a:off x="6479178" y="928521"/>
            <a:ext cx="2549252" cy="2062103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Example:</a:t>
            </a:r>
          </a:p>
          <a:p>
            <a:r>
              <a:rPr lang="en-US" sz="1200" dirty="0"/>
              <a:t>Project Name: WLFWconifer216</a:t>
            </a:r>
          </a:p>
          <a:p>
            <a:r>
              <a:rPr lang="en-US" sz="1200" dirty="0"/>
              <a:t>SRU: Paulina</a:t>
            </a:r>
          </a:p>
          <a:p>
            <a:r>
              <a:rPr lang="en-US" sz="1200" dirty="0"/>
              <a:t>Implementing party: NRCS</a:t>
            </a:r>
          </a:p>
          <a:p>
            <a:r>
              <a:rPr lang="en-US" sz="1200" dirty="0"/>
              <a:t>Type: Conifer removal</a:t>
            </a:r>
          </a:p>
          <a:p>
            <a:r>
              <a:rPr lang="en-US" sz="1200" dirty="0"/>
              <a:t>Year: 2016</a:t>
            </a:r>
          </a:p>
          <a:p>
            <a:r>
              <a:rPr lang="en-US" sz="1200" dirty="0"/>
              <a:t>Acres: 9,511</a:t>
            </a:r>
          </a:p>
          <a:p>
            <a:endParaRPr lang="en-US" sz="1100" dirty="0"/>
          </a:p>
          <a:p>
            <a:r>
              <a:rPr lang="en-US" sz="1100" dirty="0"/>
              <a:t>(this entry includes all conifer removals done by NRCS within the year 2016 and the Paulina SRU)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EEB4B5-1FFB-48EB-9ED4-F30D1FA3508C}"/>
              </a:ext>
            </a:extLst>
          </p:cNvPr>
          <p:cNvSpPr txBox="1"/>
          <p:nvPr/>
        </p:nvSpPr>
        <p:spPr>
          <a:xfrm>
            <a:off x="4180824" y="2148374"/>
            <a:ext cx="1481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Prineville SRU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01C23C-AF39-457C-99CE-B268EECFA9E7}"/>
              </a:ext>
            </a:extLst>
          </p:cNvPr>
          <p:cNvSpPr txBox="1"/>
          <p:nvPr/>
        </p:nvSpPr>
        <p:spPr>
          <a:xfrm>
            <a:off x="6656789" y="3802300"/>
            <a:ext cx="130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Paulina SRU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F065A5-4769-4535-B522-318434AADF37}"/>
              </a:ext>
            </a:extLst>
          </p:cNvPr>
          <p:cNvSpPr txBox="1"/>
          <p:nvPr/>
        </p:nvSpPr>
        <p:spPr>
          <a:xfrm>
            <a:off x="4459927" y="4416823"/>
            <a:ext cx="141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Brothers SRU</a:t>
            </a:r>
          </a:p>
        </p:txBody>
      </p:sp>
    </p:spTree>
    <p:extLst>
      <p:ext uri="{BB962C8B-B14F-4D97-AF65-F5344CB8AC3E}">
        <p14:creationId xmlns:p14="http://schemas.microsoft.com/office/powerpoint/2010/main" val="1967114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A14E57-9EAE-43E7-A896-83CA4DD33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9240"/>
          </a:xfrm>
        </p:spPr>
        <p:txBody>
          <a:bodyPr/>
          <a:lstStyle/>
          <a:p>
            <a:r>
              <a:rPr lang="en-US" dirty="0"/>
              <a:t>Guidelines on using the CED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DC276-3F90-4577-9B42-06E7E7726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8834"/>
            <a:ext cx="7886700" cy="4833257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20000"/>
              </a:lnSpc>
            </a:pPr>
            <a:r>
              <a:rPr lang="en-US" dirty="0"/>
              <a:t>Actions are summarized by threat, and </a:t>
            </a:r>
            <a:r>
              <a:rPr lang="en-US" b="1" dirty="0"/>
              <a:t>summing actions across all categories can result in an inaccurate total</a:t>
            </a:r>
            <a:r>
              <a:rPr lang="en-US" dirty="0"/>
              <a:t>. For instance, a project may include conifer removal, removal of slash (fuels management), herbicide application (annual grass treatment) and seeding (vegetation management). These actions are each reported separately because they address different threats.</a:t>
            </a:r>
          </a:p>
          <a:p>
            <a:pPr lvl="0">
              <a:lnSpc>
                <a:spcPct val="120000"/>
              </a:lnSpc>
            </a:pPr>
            <a:r>
              <a:rPr lang="en-US" dirty="0"/>
              <a:t>The CED records actions implemented, which </a:t>
            </a:r>
            <a:r>
              <a:rPr lang="en-US" b="1" dirty="0"/>
              <a:t>does not necessarily reflect habitat restored</a:t>
            </a:r>
            <a:r>
              <a:rPr lang="en-US" dirty="0"/>
              <a:t>. Habitat value cannot be measured based on implemented actions alone.</a:t>
            </a:r>
          </a:p>
          <a:p>
            <a:pPr lvl="0">
              <a:lnSpc>
                <a:spcPct val="120000"/>
              </a:lnSpc>
            </a:pPr>
            <a:r>
              <a:rPr lang="en-US" dirty="0"/>
              <a:t>The CED data does not necessarily reflect the official data of each agency and </a:t>
            </a:r>
            <a:r>
              <a:rPr lang="en-US" b="1" dirty="0"/>
              <a:t>contains both known and unknown errors and omissions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6714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A14E57-9EAE-43E7-A896-83CA4DD33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9240"/>
          </a:xfrm>
        </p:spPr>
        <p:txBody>
          <a:bodyPr/>
          <a:lstStyle/>
          <a:p>
            <a:r>
              <a:rPr lang="en-US" dirty="0"/>
              <a:t>Key questions for the LIT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DC276-3F90-4577-9B42-06E7E7726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8834"/>
            <a:ext cx="7886700" cy="4618129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00000"/>
              </a:lnSpc>
            </a:pPr>
            <a:r>
              <a:rPr lang="en-US" dirty="0"/>
              <a:t>How will this information be used by the LIT?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Strategic action plan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Future project planning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Facilitating discussions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Reporting accomplishments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Effectiveness monitoring?? (using maps)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What are the gaps – pieces of information needed that we do not have?</a:t>
            </a:r>
          </a:p>
          <a:p>
            <a:pPr>
              <a:lnSpc>
                <a:spcPct val="100000"/>
              </a:lnSpc>
            </a:pPr>
            <a:r>
              <a:rPr lang="en-US" dirty="0"/>
              <a:t>Is additional information on private lands needed? What is feasible to acquire? At what scale?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Is there a need for QA/QC of data locally?</a:t>
            </a:r>
          </a:p>
        </p:txBody>
      </p:sp>
    </p:spTree>
    <p:extLst>
      <p:ext uri="{BB962C8B-B14F-4D97-AF65-F5344CB8AC3E}">
        <p14:creationId xmlns:p14="http://schemas.microsoft.com/office/powerpoint/2010/main" val="3427111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342342"/>
              </p:ext>
            </p:extLst>
          </p:nvPr>
        </p:nvGraphicFramePr>
        <p:xfrm>
          <a:off x="348912" y="899298"/>
          <a:ext cx="8440246" cy="553517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38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6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9878">
                <a:tc>
                  <a:txBody>
                    <a:bodyPr/>
                    <a:lstStyle/>
                    <a:p>
                      <a:r>
                        <a:rPr lang="en-US" sz="1400" dirty="0"/>
                        <a:t>Threat Addressed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Example Treatment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CED Activity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CED Subactivity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362">
                <a:tc>
                  <a:txBody>
                    <a:bodyPr/>
                    <a:lstStyle/>
                    <a:p>
                      <a:r>
                        <a:rPr lang="en-US" sz="1200" dirty="0"/>
                        <a:t>Conifer encroachment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and/or</a:t>
                      </a:r>
                      <a:r>
                        <a:rPr lang="en-US" sz="1200" baseline="0" dirty="0"/>
                        <a:t> Fire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Cutting or burning</a:t>
                      </a:r>
                      <a:r>
                        <a:rPr lang="en-US" sz="1200" baseline="0" dirty="0"/>
                        <a:t> of conifer trees </a:t>
                      </a:r>
                    </a:p>
                    <a:p>
                      <a:r>
                        <a:rPr lang="en-US" sz="1100" baseline="0" dirty="0"/>
                        <a:t>(does NOT include slash removal)</a:t>
                      </a:r>
                      <a:endParaRPr lang="en-US" sz="11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Restoration: Conifer removal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Conifer removal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362">
                <a:tc>
                  <a:txBody>
                    <a:bodyPr/>
                    <a:lstStyle/>
                    <a:p>
                      <a:r>
                        <a:rPr lang="en-US" sz="1200" dirty="0" err="1"/>
                        <a:t>Invasives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Application</a:t>
                      </a:r>
                      <a:r>
                        <a:rPr lang="en-US" sz="1200" baseline="0" dirty="0"/>
                        <a:t> of herbicide </a:t>
                      </a:r>
                      <a:r>
                        <a:rPr lang="en-US" sz="1200" dirty="0"/>
                        <a:t>to reduce</a:t>
                      </a:r>
                      <a:r>
                        <a:rPr lang="en-US" sz="1200" baseline="0" dirty="0"/>
                        <a:t> annual grass</a:t>
                      </a:r>
                      <a:endParaRPr lang="en-US" sz="1200" dirty="0"/>
                    </a:p>
                    <a:p>
                      <a:r>
                        <a:rPr lang="en-US" sz="1100" dirty="0"/>
                        <a:t>(does NOT include post-herbicide seeding)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Restoration: post-disturb/habitat</a:t>
                      </a:r>
                      <a:r>
                        <a:rPr lang="en-US" sz="1200" baseline="0" dirty="0"/>
                        <a:t> enhance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Annual</a:t>
                      </a:r>
                      <a:r>
                        <a:rPr lang="en-US" sz="1200" baseline="0" dirty="0"/>
                        <a:t> grass treatment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362">
                <a:tc>
                  <a:txBody>
                    <a:bodyPr/>
                    <a:lstStyle/>
                    <a:p>
                      <a:r>
                        <a:rPr lang="en-US" sz="1200" dirty="0" err="1"/>
                        <a:t>Invasives</a:t>
                      </a:r>
                      <a:r>
                        <a:rPr lang="en-US" sz="1200" dirty="0"/>
                        <a:t> / Habitat </a:t>
                      </a:r>
                      <a:r>
                        <a:rPr lang="en-US" sz="1200" baseline="0" dirty="0"/>
                        <a:t>degradation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Seeding</a:t>
                      </a:r>
                      <a:r>
                        <a:rPr lang="en-US" sz="1200" baseline="0" dirty="0"/>
                        <a:t> following another treatment (herbicide, conifer removal)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Restoration: post-disturb/habitat</a:t>
                      </a:r>
                      <a:r>
                        <a:rPr lang="en-US" sz="1200" baseline="0" dirty="0"/>
                        <a:t> enhance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Vegetation management / habitat</a:t>
                      </a:r>
                      <a:r>
                        <a:rPr lang="en-US" sz="1200" baseline="0" dirty="0"/>
                        <a:t> enhancement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362">
                <a:tc>
                  <a:txBody>
                    <a:bodyPr/>
                    <a:lstStyle/>
                    <a:p>
                      <a:r>
                        <a:rPr lang="en-US" sz="1200" dirty="0" err="1"/>
                        <a:t>Invasives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Targeted grazing to reduce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annual grass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Restoration: post-disturb/habitat</a:t>
                      </a:r>
                      <a:r>
                        <a:rPr lang="en-US" sz="1200" baseline="0" dirty="0"/>
                        <a:t> enhance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Annual grass treatment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182">
                <a:tc>
                  <a:txBody>
                    <a:bodyPr/>
                    <a:lstStyle/>
                    <a:p>
                      <a:r>
                        <a:rPr lang="en-US" sz="1200" dirty="0"/>
                        <a:t>Fire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Green</a:t>
                      </a:r>
                      <a:r>
                        <a:rPr lang="en-US" sz="1200" baseline="0" dirty="0"/>
                        <a:t> or brown strip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Sagebrush protection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Fuel breaks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362">
                <a:tc>
                  <a:txBody>
                    <a:bodyPr/>
                    <a:lstStyle/>
                    <a:p>
                      <a:r>
                        <a:rPr lang="en-US" sz="1200" dirty="0"/>
                        <a:t>Fire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Thinning </a:t>
                      </a:r>
                      <a:r>
                        <a:rPr lang="en-US" sz="1200" baseline="0" dirty="0"/>
                        <a:t>or other fuels treatment</a:t>
                      </a:r>
                    </a:p>
                    <a:p>
                      <a:r>
                        <a:rPr lang="en-US" sz="1100" baseline="0" dirty="0"/>
                        <a:t>(does NOT include conifer removal)</a:t>
                      </a:r>
                      <a:endParaRPr lang="en-US" sz="11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Restoration: post-disturb/habitat</a:t>
                      </a:r>
                      <a:r>
                        <a:rPr lang="en-US" sz="1200" baseline="0" dirty="0"/>
                        <a:t> enhance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Fuels</a:t>
                      </a:r>
                      <a:r>
                        <a:rPr lang="en-US" sz="1200" baseline="0" dirty="0"/>
                        <a:t> management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362">
                <a:tc>
                  <a:txBody>
                    <a:bodyPr/>
                    <a:lstStyle/>
                    <a:p>
                      <a:r>
                        <a:rPr lang="en-US" sz="1200" dirty="0"/>
                        <a:t>Fire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Removal of slash</a:t>
                      </a:r>
                      <a:r>
                        <a:rPr lang="en-US" sz="1200" baseline="0" dirty="0"/>
                        <a:t> following conifer removal</a:t>
                      </a:r>
                    </a:p>
                    <a:p>
                      <a:r>
                        <a:rPr lang="en-US" sz="1100" baseline="0" dirty="0"/>
                        <a:t>(does NOT include original conifer removal)</a:t>
                      </a:r>
                      <a:endParaRPr lang="en-US" sz="11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Restoration: post-disturb/habitat</a:t>
                      </a:r>
                      <a:r>
                        <a:rPr lang="en-US" sz="1200" baseline="0" dirty="0"/>
                        <a:t> enhance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Fuels management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362">
                <a:tc>
                  <a:txBody>
                    <a:bodyPr/>
                    <a:lstStyle/>
                    <a:p>
                      <a:r>
                        <a:rPr lang="en-US" sz="1200" dirty="0" err="1"/>
                        <a:t>Invasives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Herbicide</a:t>
                      </a:r>
                      <a:r>
                        <a:rPr lang="en-US" sz="1200" baseline="0" dirty="0"/>
                        <a:t> application to noxious weeds </a:t>
                      </a:r>
                    </a:p>
                    <a:p>
                      <a:r>
                        <a:rPr lang="en-US" sz="1100" baseline="0" dirty="0"/>
                        <a:t>(does NOT include post-herbicide seeding)</a:t>
                      </a:r>
                      <a:endParaRPr lang="en-US" sz="11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Restoration: post-disturb/habitat</a:t>
                      </a:r>
                      <a:r>
                        <a:rPr lang="en-US" sz="1200" baseline="0" dirty="0"/>
                        <a:t> enhance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Annual forb</a:t>
                      </a:r>
                      <a:r>
                        <a:rPr lang="en-US" sz="1200" baseline="0" dirty="0"/>
                        <a:t> or n</a:t>
                      </a:r>
                      <a:r>
                        <a:rPr lang="en-US" sz="1200" dirty="0"/>
                        <a:t>oxious weed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362">
                <a:tc>
                  <a:txBody>
                    <a:bodyPr/>
                    <a:lstStyle/>
                    <a:p>
                      <a:r>
                        <a:rPr lang="en-US" sz="1200" dirty="0"/>
                        <a:t>Habitat </a:t>
                      </a:r>
                      <a:r>
                        <a:rPr lang="en-US" sz="1200" baseline="0" dirty="0"/>
                        <a:t>degradation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Seeding of desirable species to improve vegetation condition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Restoration: post-disturb/habitat</a:t>
                      </a:r>
                      <a:r>
                        <a:rPr lang="en-US" sz="1200" baseline="0" dirty="0"/>
                        <a:t> enhance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Vegetation management / habitat</a:t>
                      </a:r>
                      <a:r>
                        <a:rPr lang="en-US" sz="1200" baseline="0" dirty="0"/>
                        <a:t> enhancement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8362">
                <a:tc>
                  <a:txBody>
                    <a:bodyPr/>
                    <a:lstStyle/>
                    <a:p>
                      <a:r>
                        <a:rPr lang="en-US" sz="1200" dirty="0"/>
                        <a:t>Improper grazing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Rest</a:t>
                      </a:r>
                      <a:r>
                        <a:rPr lang="en-US" sz="1200" baseline="0" dirty="0"/>
                        <a:t> rotation or other grazing practices </a:t>
                      </a:r>
                    </a:p>
                    <a:p>
                      <a:r>
                        <a:rPr lang="en-US" sz="1100" baseline="0" dirty="0"/>
                        <a:t>(does NOT include targeted grazing for annual grass)</a:t>
                      </a:r>
                      <a:endParaRPr lang="en-US" sz="11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Restoration:</a:t>
                      </a:r>
                      <a:r>
                        <a:rPr lang="en-US" sz="1200" baseline="0" dirty="0"/>
                        <a:t> livestock management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Improved grazing practices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8362">
                <a:tc>
                  <a:txBody>
                    <a:bodyPr/>
                    <a:lstStyle/>
                    <a:p>
                      <a:r>
                        <a:rPr lang="en-US" sz="1200" dirty="0"/>
                        <a:t>Habitat loss or degradation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Installation of </a:t>
                      </a:r>
                      <a:r>
                        <a:rPr lang="en-US" sz="1200" dirty="0" err="1"/>
                        <a:t>Zeedyk</a:t>
                      </a:r>
                      <a:r>
                        <a:rPr lang="en-US" sz="1200" dirty="0"/>
                        <a:t> structures or other practices</a:t>
                      </a:r>
                      <a:r>
                        <a:rPr lang="en-US" sz="1200" baseline="0" dirty="0"/>
                        <a:t> to retain moisture in riparian areas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Restoration: post-disturb/habitat</a:t>
                      </a:r>
                      <a:r>
                        <a:rPr lang="en-US" sz="1200" baseline="0" dirty="0"/>
                        <a:t> enhance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Riparian restoration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7908">
                <a:tc>
                  <a:txBody>
                    <a:bodyPr/>
                    <a:lstStyle/>
                    <a:p>
                      <a:r>
                        <a:rPr lang="en-US" sz="1200" dirty="0"/>
                        <a:t>Agriculture / Development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Acres enrolled in a Programmatic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CCA</a:t>
                      </a:r>
                      <a:endParaRPr lang="en-US" sz="1200" baseline="0" dirty="0"/>
                    </a:p>
                    <a:p>
                      <a:r>
                        <a:rPr lang="en-US" sz="1100" baseline="0" dirty="0"/>
                        <a:t>(individual treatments entered separately)</a:t>
                      </a:r>
                      <a:endParaRPr lang="en-US" sz="11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Regulatory Mechanisms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Programmatic</a:t>
                      </a:r>
                      <a:r>
                        <a:rPr lang="en-US" sz="1200" baseline="0" dirty="0"/>
                        <a:t> Candidate Conservation Agreement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9585">
                <a:tc>
                  <a:txBody>
                    <a:bodyPr/>
                    <a:lstStyle/>
                    <a:p>
                      <a:r>
                        <a:rPr lang="en-US" sz="1200" dirty="0"/>
                        <a:t>Habitat</a:t>
                      </a:r>
                      <a:r>
                        <a:rPr lang="en-US" sz="1200" baseline="0" dirty="0"/>
                        <a:t> loss or degradation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Other treatments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(augmenting canopy coverage, understory species diversity, managing shrubs)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Restoration: post-disturb/habitat</a:t>
                      </a:r>
                      <a:r>
                        <a:rPr lang="en-US" sz="1200" baseline="0" dirty="0"/>
                        <a:t> enhance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Vegetation management / habitat</a:t>
                      </a:r>
                      <a:r>
                        <a:rPr lang="en-US" sz="1200" baseline="0" dirty="0"/>
                        <a:t> enhancement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6342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Examples of Common Activities Entered in the CED </a:t>
            </a:r>
          </a:p>
        </p:txBody>
      </p:sp>
    </p:spTree>
    <p:extLst>
      <p:ext uri="{BB962C8B-B14F-4D97-AF65-F5344CB8AC3E}">
        <p14:creationId xmlns:p14="http://schemas.microsoft.com/office/powerpoint/2010/main" val="577213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D7B08B9-4197-410E-BD64-EE5852DF7B67}"/>
              </a:ext>
            </a:extLst>
          </p:cNvPr>
          <p:cNvSpPr txBox="1"/>
          <p:nvPr/>
        </p:nvSpPr>
        <p:spPr>
          <a:xfrm>
            <a:off x="300408" y="1825486"/>
            <a:ext cx="831835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Example: Potential treatments associated with </a:t>
            </a:r>
            <a:r>
              <a:rPr lang="en-US" sz="1600" b="1" dirty="0"/>
              <a:t>juniper removal</a:t>
            </a:r>
          </a:p>
          <a:p>
            <a:pPr marL="457200" indent="-223838">
              <a:buFont typeface="Arial" panose="020B0604020202020204" pitchFamily="34" charset="0"/>
              <a:buChar char="•"/>
            </a:pPr>
            <a:r>
              <a:rPr lang="en-US" sz="1400" dirty="0"/>
              <a:t>Cutting or burning trees – Conifer removal</a:t>
            </a:r>
          </a:p>
          <a:p>
            <a:pPr marL="457200" indent="-223838">
              <a:buFont typeface="Arial" panose="020B0604020202020204" pitchFamily="34" charset="0"/>
              <a:buChar char="•"/>
            </a:pPr>
            <a:r>
              <a:rPr lang="en-US" sz="1400" dirty="0"/>
              <a:t>Piling and/or removing slash – Fuels management</a:t>
            </a:r>
          </a:p>
          <a:p>
            <a:pPr marL="457200" indent="-223838">
              <a:buFont typeface="Arial" panose="020B0604020202020204" pitchFamily="34" charset="0"/>
              <a:buChar char="•"/>
            </a:pPr>
            <a:r>
              <a:rPr lang="en-US" sz="1400" dirty="0"/>
              <a:t>Herbicide treatment – Annual grass treatment OR Noxious weed treatment</a:t>
            </a:r>
          </a:p>
          <a:p>
            <a:pPr marL="457200" indent="-223838">
              <a:buFont typeface="Arial" panose="020B0604020202020204" pitchFamily="34" charset="0"/>
              <a:buChar char="•"/>
            </a:pPr>
            <a:r>
              <a:rPr lang="en-US" sz="1400" dirty="0"/>
              <a:t>Seeding – Vegetation management/Habitat enhancement</a:t>
            </a:r>
          </a:p>
          <a:p>
            <a:endParaRPr lang="en-US" sz="1000" dirty="0"/>
          </a:p>
          <a:p>
            <a:r>
              <a:rPr lang="en-US" sz="1600" dirty="0"/>
              <a:t>Example: Potential treatments associated with </a:t>
            </a:r>
            <a:r>
              <a:rPr lang="en-US" sz="1600" b="1" dirty="0"/>
              <a:t>post-fire restoration</a:t>
            </a:r>
          </a:p>
          <a:p>
            <a:pPr marL="457200" indent="-223838">
              <a:buFont typeface="Arial" panose="020B0604020202020204" pitchFamily="34" charset="0"/>
              <a:buChar char="•"/>
            </a:pPr>
            <a:r>
              <a:rPr lang="en-US" sz="1400" dirty="0"/>
              <a:t>Herbicide treatment – Annual grass treatment OR Noxious weed treatment</a:t>
            </a:r>
          </a:p>
          <a:p>
            <a:pPr marL="457200" indent="-223838">
              <a:buFont typeface="Arial" panose="020B0604020202020204" pitchFamily="34" charset="0"/>
              <a:buChar char="•"/>
            </a:pPr>
            <a:r>
              <a:rPr lang="en-US" sz="1400" dirty="0"/>
              <a:t>Seeding – Vegetation management/habitat enhancement</a:t>
            </a:r>
          </a:p>
          <a:p>
            <a:pPr marL="457200" indent="-223838">
              <a:buFont typeface="Arial" panose="020B0604020202020204" pitchFamily="34" charset="0"/>
              <a:buChar char="•"/>
            </a:pPr>
            <a:r>
              <a:rPr lang="en-US" sz="1400" dirty="0"/>
              <a:t>Grazing rest – Improved grazing practices</a:t>
            </a:r>
          </a:p>
          <a:p>
            <a:endParaRPr lang="en-US" sz="1000" dirty="0"/>
          </a:p>
          <a:p>
            <a:r>
              <a:rPr lang="en-US" sz="1600" dirty="0"/>
              <a:t>Example treatments implemented as part of a </a:t>
            </a:r>
            <a:r>
              <a:rPr lang="en-US" sz="1600" b="1" dirty="0"/>
              <a:t>Programmatic Candidate Conservation Agreement</a:t>
            </a:r>
          </a:p>
          <a:p>
            <a:pPr marL="457200" indent="-223838">
              <a:buFont typeface="Arial" panose="020B0604020202020204" pitchFamily="34" charset="0"/>
              <a:buChar char="•"/>
            </a:pPr>
            <a:r>
              <a:rPr lang="en-US" sz="1400" dirty="0"/>
              <a:t>Total enrolled acres – Programmatic CCA</a:t>
            </a:r>
          </a:p>
          <a:p>
            <a:pPr marL="457200" indent="-223838">
              <a:buFont typeface="Arial" panose="020B0604020202020204" pitchFamily="34" charset="0"/>
              <a:buChar char="•"/>
            </a:pPr>
            <a:r>
              <a:rPr lang="en-US" sz="1400" dirty="0"/>
              <a:t>Acres of mechanical juniper removal (year 1) – Conifer removal</a:t>
            </a:r>
          </a:p>
          <a:p>
            <a:pPr marL="457200" indent="-223838">
              <a:buFont typeface="Arial" panose="020B0604020202020204" pitchFamily="34" charset="0"/>
              <a:buChar char="•"/>
            </a:pPr>
            <a:r>
              <a:rPr lang="en-US" sz="1400" dirty="0"/>
              <a:t>Acres of hand removal of juniper seedlings to prevent reinvasion (year 3) – Conifer removal</a:t>
            </a:r>
          </a:p>
          <a:p>
            <a:pPr marL="457200" indent="-223838">
              <a:buFont typeface="Arial" panose="020B0604020202020204" pitchFamily="34" charset="0"/>
              <a:buChar char="•"/>
            </a:pPr>
            <a:r>
              <a:rPr lang="en-US" sz="1400" dirty="0"/>
              <a:t>Acres of invasive annual grass herbicide treatment (year 1) – Annual grass treatment</a:t>
            </a:r>
          </a:p>
          <a:p>
            <a:pPr marL="457200" indent="-223838">
              <a:buFont typeface="Arial" panose="020B0604020202020204" pitchFamily="34" charset="0"/>
              <a:buChar char="•"/>
            </a:pPr>
            <a:r>
              <a:rPr lang="en-US" sz="1400" dirty="0"/>
              <a:t>Acres of follow-up herbicide treatment (year 2) – Annual grass treatment</a:t>
            </a:r>
          </a:p>
          <a:p>
            <a:pPr marL="457200" indent="-223838">
              <a:buFont typeface="Arial" panose="020B0604020202020204" pitchFamily="34" charset="0"/>
              <a:buChar char="•"/>
            </a:pPr>
            <a:r>
              <a:rPr lang="en-US" sz="1400" dirty="0"/>
              <a:t>Acres of rest/rotation grazing – Improved grazing practices</a:t>
            </a:r>
          </a:p>
          <a:p>
            <a:pPr marL="457200" indent="-223838">
              <a:buFont typeface="Arial" panose="020B0604020202020204" pitchFamily="34" charset="0"/>
              <a:buChar char="•"/>
            </a:pPr>
            <a:r>
              <a:rPr lang="en-US" sz="1400" dirty="0"/>
              <a:t>Number of fences marked – Fence marking</a:t>
            </a:r>
          </a:p>
          <a:p>
            <a:endParaRPr lang="en-US" sz="1000" dirty="0"/>
          </a:p>
          <a:p>
            <a:r>
              <a:rPr lang="en-US" sz="1400" dirty="0"/>
              <a:t>Treatments to improve condition that don’t fit in other categories</a:t>
            </a:r>
          </a:p>
          <a:p>
            <a:pPr marL="457200" indent="-223838">
              <a:buFont typeface="Arial" panose="020B0604020202020204" pitchFamily="34" charset="0"/>
              <a:buChar char="•"/>
            </a:pPr>
            <a:r>
              <a:rPr lang="en-US" sz="1400" dirty="0"/>
              <a:t>Vegetation management/Habitat enhancement is the “catch-all” for treatments that don’t fit elsewhere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D27970-7990-4C51-88E9-3792ADCA2817}"/>
              </a:ext>
            </a:extLst>
          </p:cNvPr>
          <p:cNvSpPr txBox="1"/>
          <p:nvPr/>
        </p:nvSpPr>
        <p:spPr>
          <a:xfrm>
            <a:off x="300408" y="840568"/>
            <a:ext cx="8430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CED organizes actions based on the </a:t>
            </a:r>
            <a:r>
              <a:rPr lang="en-US" sz="1600" b="1" dirty="0"/>
              <a:t>threats addressed</a:t>
            </a:r>
            <a:r>
              <a:rPr lang="en-US" sz="1600" dirty="0"/>
              <a:t>. Therefore, some treatments that are part of a single project or property will be categorized under multiple activities. This allows the CED to summarize the efforts aimed at reducing or removing impacts associated with a particular threat.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6342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Examples of Common Activities Entered in the CED </a:t>
            </a:r>
          </a:p>
        </p:txBody>
      </p:sp>
    </p:spTree>
    <p:extLst>
      <p:ext uri="{BB962C8B-B14F-4D97-AF65-F5344CB8AC3E}">
        <p14:creationId xmlns:p14="http://schemas.microsoft.com/office/powerpoint/2010/main" val="1646306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A9846-FEB7-421C-A884-A62C5C7B4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164"/>
            <a:ext cx="7886700" cy="897986"/>
          </a:xfrm>
        </p:spPr>
        <p:txBody>
          <a:bodyPr/>
          <a:lstStyle/>
          <a:p>
            <a:r>
              <a:rPr lang="en-US" dirty="0"/>
              <a:t>Purpose of CED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5CB9F-796B-447F-9C21-EA4144D4E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0816"/>
            <a:ext cx="7886700" cy="499271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Purpose: Collect information on conservation actions across large, multi-jurisdictional landscapes. Used in the USFWS 2015 sage-grouse listing decision and WAFWA 2020 sage-grouse assessment, and will be used for Oregon Action Plan reporting, LITs, etc</a:t>
            </a:r>
          </a:p>
          <a:p>
            <a:r>
              <a:rPr lang="en-US" dirty="0"/>
              <a:t>What it collects: Spatial, semi-spatial and non-spatial information about conservation actions on public and private lands</a:t>
            </a:r>
          </a:p>
          <a:p>
            <a:r>
              <a:rPr lang="en-US" dirty="0"/>
              <a:t>What it does not collect: Funding allocations or $ spent, spatial data on private lands, information on habitat, development projects, etc</a:t>
            </a:r>
          </a:p>
          <a:p>
            <a:r>
              <a:rPr lang="en-US" dirty="0"/>
              <a:t>Time frame of data</a:t>
            </a:r>
          </a:p>
          <a:p>
            <a:pPr lvl="1"/>
            <a:r>
              <a:rPr lang="en-US" dirty="0"/>
              <a:t>2015-2018 – high quality data</a:t>
            </a:r>
          </a:p>
          <a:p>
            <a:pPr lvl="1"/>
            <a:r>
              <a:rPr lang="en-US" dirty="0"/>
              <a:t>2010-2014 – variable completeness and quality</a:t>
            </a:r>
          </a:p>
          <a:p>
            <a:r>
              <a:rPr lang="en-US" dirty="0"/>
              <a:t>Final data delivered to Oregon later this month</a:t>
            </a:r>
          </a:p>
        </p:txBody>
      </p:sp>
    </p:spTree>
    <p:extLst>
      <p:ext uri="{BB962C8B-B14F-4D97-AF65-F5344CB8AC3E}">
        <p14:creationId xmlns:p14="http://schemas.microsoft.com/office/powerpoint/2010/main" val="3233965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3749" y="4473885"/>
            <a:ext cx="4024825" cy="208157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/>
          </a:p>
        </p:txBody>
      </p:sp>
      <p:sp>
        <p:nvSpPr>
          <p:cNvPr id="43" name="Rectangle 42"/>
          <p:cNvSpPr/>
          <p:nvPr/>
        </p:nvSpPr>
        <p:spPr>
          <a:xfrm>
            <a:off x="5105775" y="5380872"/>
            <a:ext cx="3845359" cy="108428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5006047" y="675876"/>
            <a:ext cx="4026629" cy="367691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776" y="511229"/>
            <a:ext cx="4795082" cy="626138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62883" y="5452593"/>
            <a:ext cx="3478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Regulatory mechanisms (plans, policies, agreements, etc)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Non-regulatory mechanisms (plans, strategies, etc)</a:t>
            </a:r>
          </a:p>
        </p:txBody>
      </p:sp>
      <p:sp>
        <p:nvSpPr>
          <p:cNvPr id="6" name="Rectangle 5"/>
          <p:cNvSpPr/>
          <p:nvPr/>
        </p:nvSpPr>
        <p:spPr>
          <a:xfrm>
            <a:off x="244722" y="976061"/>
            <a:ext cx="4544640" cy="3003464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40" y="507990"/>
            <a:ext cx="4795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ACTIVITIES ON </a:t>
            </a:r>
            <a:r>
              <a:rPr lang="en-US" sz="2400" b="1" dirty="0">
                <a:solidFill>
                  <a:schemeClr val="bg1"/>
                </a:solidFill>
              </a:rPr>
              <a:t>PUBLIC LANDS</a:t>
            </a:r>
          </a:p>
        </p:txBody>
      </p:sp>
      <p:sp>
        <p:nvSpPr>
          <p:cNvPr id="9" name="Rectangle 8"/>
          <p:cNvSpPr/>
          <p:nvPr/>
        </p:nvSpPr>
        <p:spPr>
          <a:xfrm>
            <a:off x="5121617" y="1250793"/>
            <a:ext cx="3811440" cy="29948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244722" y="4070845"/>
            <a:ext cx="4544640" cy="2621327"/>
          </a:xfrm>
          <a:prstGeom prst="rect">
            <a:avLst/>
          </a:prstGeom>
          <a:solidFill>
            <a:srgbClr val="0097CC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12610" y="737505"/>
            <a:ext cx="402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ACTIVITIES ON </a:t>
            </a:r>
            <a:r>
              <a:rPr lang="en-US" sz="2400" b="1" dirty="0">
                <a:solidFill>
                  <a:schemeClr val="bg1"/>
                </a:solidFill>
              </a:rPr>
              <a:t>PRIVATE LANDS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42723" y="4516800"/>
            <a:ext cx="3978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PLANS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(no spatial information required)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-3711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Actions Entered in the CED: 4 Major Categories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51872" y="1778733"/>
            <a:ext cx="22374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Conservation easement</a:t>
            </a:r>
          </a:p>
          <a:p>
            <a:r>
              <a:rPr lang="en-US" sz="1200" dirty="0">
                <a:solidFill>
                  <a:schemeClr val="bg1"/>
                </a:solidFill>
              </a:rPr>
              <a:t>Land acquisition</a:t>
            </a:r>
          </a:p>
          <a:p>
            <a:r>
              <a:rPr lang="en-US" sz="1200" dirty="0">
                <a:solidFill>
                  <a:schemeClr val="bg1"/>
                </a:solidFill>
              </a:rPr>
              <a:t>Fuel break</a:t>
            </a:r>
          </a:p>
          <a:p>
            <a:endParaRPr lang="en-US" sz="3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Conifer removal</a:t>
            </a:r>
          </a:p>
          <a:p>
            <a:endParaRPr lang="en-US" sz="3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Fuels management</a:t>
            </a:r>
          </a:p>
          <a:p>
            <a:r>
              <a:rPr lang="en-US" sz="1200" dirty="0">
                <a:solidFill>
                  <a:schemeClr val="bg1"/>
                </a:solidFill>
              </a:rPr>
              <a:t>Area closure</a:t>
            </a:r>
          </a:p>
          <a:p>
            <a:r>
              <a:rPr lang="en-US" sz="1200" dirty="0">
                <a:solidFill>
                  <a:schemeClr val="bg1"/>
                </a:solidFill>
              </a:rPr>
              <a:t>Veg mgmt/enhancement</a:t>
            </a:r>
          </a:p>
          <a:p>
            <a:r>
              <a:rPr lang="en-US" sz="1200" dirty="0">
                <a:solidFill>
                  <a:schemeClr val="bg1"/>
                </a:solidFill>
              </a:rPr>
              <a:t>Annual grass treatment</a:t>
            </a:r>
          </a:p>
          <a:p>
            <a:r>
              <a:rPr lang="en-US" sz="1200" dirty="0">
                <a:solidFill>
                  <a:schemeClr val="bg1"/>
                </a:solidFill>
              </a:rPr>
              <a:t>Weed treatment</a:t>
            </a:r>
          </a:p>
          <a:p>
            <a:r>
              <a:rPr lang="en-US" sz="1200" dirty="0">
                <a:solidFill>
                  <a:schemeClr val="bg1"/>
                </a:solidFill>
              </a:rPr>
              <a:t>Riparian</a:t>
            </a:r>
          </a:p>
          <a:p>
            <a:r>
              <a:rPr lang="en-US" sz="1200" dirty="0">
                <a:solidFill>
                  <a:schemeClr val="bg1"/>
                </a:solidFill>
              </a:rPr>
              <a:t>Reclamation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9772" y="1930266"/>
            <a:ext cx="21721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Sagebrush protection </a:t>
            </a:r>
          </a:p>
          <a:p>
            <a:pPr marL="233363" indent="-233363"/>
            <a:endParaRPr lang="en-US" sz="1400" dirty="0">
              <a:solidFill>
                <a:schemeClr val="bg1"/>
              </a:solidFill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Conifer removal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endParaRPr lang="en-US" sz="700" dirty="0">
              <a:solidFill>
                <a:schemeClr val="bg1"/>
              </a:solidFill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Habitat enhancement</a:t>
            </a:r>
          </a:p>
        </p:txBody>
      </p:sp>
      <p:sp>
        <p:nvSpPr>
          <p:cNvPr id="20" name="Left Brace 19"/>
          <p:cNvSpPr/>
          <p:nvPr/>
        </p:nvSpPr>
        <p:spPr>
          <a:xfrm>
            <a:off x="2457804" y="1846628"/>
            <a:ext cx="94068" cy="514136"/>
          </a:xfrm>
          <a:prstGeom prst="leftBrace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/>
          <p:cNvSpPr/>
          <p:nvPr/>
        </p:nvSpPr>
        <p:spPr>
          <a:xfrm>
            <a:off x="2452252" y="2660256"/>
            <a:ext cx="136152" cy="1208290"/>
          </a:xfrm>
          <a:prstGeom prst="leftBrace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298666" y="4716605"/>
            <a:ext cx="26217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Structure removal</a:t>
            </a:r>
          </a:p>
          <a:p>
            <a:r>
              <a:rPr lang="en-US" sz="1200" dirty="0">
                <a:solidFill>
                  <a:schemeClr val="bg1"/>
                </a:solidFill>
              </a:rPr>
              <a:t>Powerline burial or retrofitting</a:t>
            </a:r>
            <a:endParaRPr lang="en-US" sz="3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Fence modification, marking, removal</a:t>
            </a:r>
          </a:p>
          <a:p>
            <a:endParaRPr lang="en-US" sz="3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Improved grazing</a:t>
            </a:r>
          </a:p>
          <a:p>
            <a:endParaRPr lang="en-US" sz="3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Road or trail closure</a:t>
            </a:r>
          </a:p>
          <a:p>
            <a:r>
              <a:rPr lang="en-US" sz="1200" dirty="0">
                <a:solidFill>
                  <a:schemeClr val="bg1"/>
                </a:solidFill>
              </a:rPr>
              <a:t>Rerouted roads or trails</a:t>
            </a:r>
          </a:p>
          <a:p>
            <a:endParaRPr lang="en-US" sz="3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Translocation</a:t>
            </a:r>
          </a:p>
          <a:p>
            <a:endParaRPr lang="en-US" sz="3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Feral equid population control</a:t>
            </a:r>
          </a:p>
          <a:p>
            <a:r>
              <a:rPr lang="en-US" sz="1200" dirty="0">
                <a:solidFill>
                  <a:schemeClr val="bg1"/>
                </a:solidFill>
              </a:rPr>
              <a:t>Feral equid gather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5712" y="4718926"/>
            <a:ext cx="1828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Infrastructure modification</a:t>
            </a:r>
          </a:p>
          <a:p>
            <a:pPr marL="233363" indent="-233363"/>
            <a:endParaRPr lang="en-US" sz="800" dirty="0">
              <a:solidFill>
                <a:schemeClr val="bg1"/>
              </a:solidFill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Livestock mgmt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1"/>
              </a:solidFill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Travel mgmt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1"/>
              </a:solidFill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Species mgmt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bg1"/>
              </a:solidFill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Feral equids</a:t>
            </a:r>
          </a:p>
        </p:txBody>
      </p:sp>
      <p:sp>
        <p:nvSpPr>
          <p:cNvPr id="25" name="Left Brace 24"/>
          <p:cNvSpPr/>
          <p:nvPr/>
        </p:nvSpPr>
        <p:spPr>
          <a:xfrm>
            <a:off x="2204599" y="4768217"/>
            <a:ext cx="94068" cy="514136"/>
          </a:xfrm>
          <a:prstGeom prst="leftBrace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/>
          <p:cNvSpPr/>
          <p:nvPr/>
        </p:nvSpPr>
        <p:spPr>
          <a:xfrm>
            <a:off x="2175614" y="5581223"/>
            <a:ext cx="123053" cy="337294"/>
          </a:xfrm>
          <a:prstGeom prst="leftBrace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029704" y="2502432"/>
            <a:ext cx="457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987201" y="5441286"/>
            <a:ext cx="2743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841466" y="6103498"/>
            <a:ext cx="457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Left Brace 32"/>
          <p:cNvSpPr/>
          <p:nvPr/>
        </p:nvSpPr>
        <p:spPr>
          <a:xfrm>
            <a:off x="2160366" y="6205726"/>
            <a:ext cx="123053" cy="337294"/>
          </a:xfrm>
          <a:prstGeom prst="leftBrace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164341" y="1273588"/>
            <a:ext cx="385582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Private Lands: All Actions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Reported by </a:t>
            </a:r>
            <a:r>
              <a:rPr lang="en-US" sz="1600" b="1" dirty="0">
                <a:solidFill>
                  <a:schemeClr val="bg1"/>
                </a:solidFill>
              </a:rPr>
              <a:t>Sagebrush Reporting Unit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</a:rPr>
              <a:t>(unless landowner permission to share spatial information)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53244" y="2054891"/>
            <a:ext cx="21721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Sagebrush protection 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Conifer removal</a:t>
            </a:r>
            <a:endParaRPr lang="en-US" sz="700" dirty="0">
              <a:solidFill>
                <a:schemeClr val="bg1"/>
              </a:solidFill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Habitat enhancement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Infrastructure modification</a:t>
            </a:r>
            <a:endParaRPr lang="en-US" sz="600" dirty="0">
              <a:solidFill>
                <a:schemeClr val="bg1"/>
              </a:solidFill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Livestock management</a:t>
            </a:r>
            <a:endParaRPr lang="en-US" sz="800" dirty="0">
              <a:solidFill>
                <a:schemeClr val="bg1"/>
              </a:solidFill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Travel management</a:t>
            </a:r>
            <a:endParaRPr lang="en-US" sz="1050" dirty="0">
              <a:solidFill>
                <a:schemeClr val="bg1"/>
              </a:solidFill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Species management</a:t>
            </a:r>
            <a:endParaRPr lang="en-US" sz="500" dirty="0">
              <a:solidFill>
                <a:schemeClr val="bg1"/>
              </a:solidFill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Feral equids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7" name="Left Brace 36"/>
          <p:cNvSpPr/>
          <p:nvPr/>
        </p:nvSpPr>
        <p:spPr>
          <a:xfrm flipH="1">
            <a:off x="7471675" y="2212792"/>
            <a:ext cx="178517" cy="1755285"/>
          </a:xfrm>
          <a:prstGeom prst="leftBrace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826203" y="2660256"/>
            <a:ext cx="11068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(see subactivity list under Public Lands)</a:t>
            </a:r>
          </a:p>
        </p:txBody>
      </p:sp>
      <p:sp>
        <p:nvSpPr>
          <p:cNvPr id="39" name="Oval 38"/>
          <p:cNvSpPr/>
          <p:nvPr/>
        </p:nvSpPr>
        <p:spPr>
          <a:xfrm>
            <a:off x="123831" y="1003812"/>
            <a:ext cx="415022" cy="415207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40" name="Oval 39"/>
          <p:cNvSpPr/>
          <p:nvPr/>
        </p:nvSpPr>
        <p:spPr>
          <a:xfrm>
            <a:off x="123831" y="4095285"/>
            <a:ext cx="415022" cy="415207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41" name="Oval 40"/>
          <p:cNvSpPr/>
          <p:nvPr/>
        </p:nvSpPr>
        <p:spPr>
          <a:xfrm>
            <a:off x="5074849" y="1266465"/>
            <a:ext cx="415022" cy="415207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5040075" y="4608343"/>
            <a:ext cx="415022" cy="415207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0210" y="953329"/>
            <a:ext cx="44783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Public Lands: Actions Addressing Major Threats Driving Habitat Loss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SPATIAL</a:t>
            </a:r>
            <a:r>
              <a:rPr lang="en-US" sz="1600" dirty="0">
                <a:solidFill>
                  <a:schemeClr val="bg1"/>
                </a:solidFill>
              </a:rPr>
              <a:t>: treatment footprint required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4721" y="4112279"/>
            <a:ext cx="44783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Public Lands: Addressing Other Threats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NON-SPATIAL</a:t>
            </a:r>
            <a:r>
              <a:rPr lang="en-US" sz="1600" dirty="0">
                <a:solidFill>
                  <a:schemeClr val="bg1"/>
                </a:solidFill>
              </a:rPr>
              <a:t>: reported by </a:t>
            </a:r>
            <a:r>
              <a:rPr lang="en-US" sz="1600" b="1" dirty="0">
                <a:solidFill>
                  <a:schemeClr val="bg1"/>
                </a:solidFill>
              </a:rPr>
              <a:t>County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966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6175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Sagebrush Reporting Units (SRUs)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5B8FB0-EED4-4CD8-8DAF-14A22A488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9566"/>
            <a:ext cx="6485565" cy="59784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02919A-BBCA-4532-B3A5-246D376230D1}"/>
              </a:ext>
            </a:extLst>
          </p:cNvPr>
          <p:cNvSpPr txBox="1"/>
          <p:nvPr/>
        </p:nvSpPr>
        <p:spPr>
          <a:xfrm>
            <a:off x="6485565" y="1829763"/>
            <a:ext cx="2575793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Semi-spatial unit for reporting private land actions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Protect privacy of landowners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Unit for summarizing all data across Oregon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Based on BLM HAF polygons, modified to combine some adjacent polygons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Centered around PACs, cover all lands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140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6175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Sagebrush Reporting Units (SRUs) – Prineville Area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02919A-BBCA-4532-B3A5-246D376230D1}"/>
              </a:ext>
            </a:extLst>
          </p:cNvPr>
          <p:cNvSpPr txBox="1"/>
          <p:nvPr/>
        </p:nvSpPr>
        <p:spPr>
          <a:xfrm>
            <a:off x="6210357" y="2203513"/>
            <a:ext cx="257579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SRUs in light gray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Prineville action areas in red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811987-86F4-4E32-BA6D-21A0C8048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26" y="1219431"/>
            <a:ext cx="5918077" cy="547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82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06047" y="675876"/>
            <a:ext cx="4026629" cy="367691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776" y="511229"/>
            <a:ext cx="4795082" cy="626138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4722" y="976061"/>
            <a:ext cx="4544640" cy="3003464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40" y="507990"/>
            <a:ext cx="4795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ACTIVITIES ON </a:t>
            </a:r>
            <a:r>
              <a:rPr lang="en-US" sz="2400" b="1" dirty="0">
                <a:solidFill>
                  <a:schemeClr val="bg1"/>
                </a:solidFill>
              </a:rPr>
              <a:t>PUBLIC LANDS</a:t>
            </a:r>
          </a:p>
        </p:txBody>
      </p:sp>
      <p:sp>
        <p:nvSpPr>
          <p:cNvPr id="9" name="Rectangle 8"/>
          <p:cNvSpPr/>
          <p:nvPr/>
        </p:nvSpPr>
        <p:spPr>
          <a:xfrm>
            <a:off x="5121617" y="1250793"/>
            <a:ext cx="3811440" cy="29948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244722" y="4070845"/>
            <a:ext cx="4544640" cy="2621327"/>
          </a:xfrm>
          <a:prstGeom prst="rect">
            <a:avLst/>
          </a:prstGeom>
          <a:solidFill>
            <a:srgbClr val="0097CC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12610" y="737505"/>
            <a:ext cx="402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ACTIVITIES ON </a:t>
            </a:r>
            <a:r>
              <a:rPr lang="en-US" sz="2400" b="1" dirty="0">
                <a:solidFill>
                  <a:schemeClr val="bg1"/>
                </a:solidFill>
              </a:rPr>
              <a:t>PRIVATE LANDS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-3711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Primary Actions in Oregon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51872" y="1778733"/>
            <a:ext cx="22374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Conservation easement</a:t>
            </a:r>
          </a:p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Land acquisition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Fuel break</a:t>
            </a:r>
          </a:p>
          <a:p>
            <a:endParaRPr lang="en-US" sz="300" b="1" dirty="0">
              <a:solidFill>
                <a:schemeClr val="bg1"/>
              </a:solidFill>
            </a:endParaRPr>
          </a:p>
          <a:p>
            <a:r>
              <a:rPr lang="en-US" sz="1200" b="1" dirty="0">
                <a:solidFill>
                  <a:schemeClr val="bg1"/>
                </a:solidFill>
              </a:rPr>
              <a:t>Conifer removal</a:t>
            </a:r>
          </a:p>
          <a:p>
            <a:endParaRPr lang="en-US" sz="300" b="1" dirty="0">
              <a:solidFill>
                <a:schemeClr val="bg1"/>
              </a:solidFill>
            </a:endParaRPr>
          </a:p>
          <a:p>
            <a:r>
              <a:rPr lang="en-US" sz="1200" b="1" dirty="0">
                <a:solidFill>
                  <a:schemeClr val="bg1"/>
                </a:solidFill>
              </a:rPr>
              <a:t>Fuels management</a:t>
            </a:r>
          </a:p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Area closure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Veg mgmt/enhancement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Annual grass treatment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Weed treatment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Riparian</a:t>
            </a:r>
          </a:p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Reclamation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9772" y="1930266"/>
            <a:ext cx="21721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Sagebrush protection </a:t>
            </a:r>
          </a:p>
          <a:p>
            <a:pPr marL="233363" indent="-233363"/>
            <a:endParaRPr lang="en-US" sz="1400" dirty="0">
              <a:solidFill>
                <a:schemeClr val="bg1"/>
              </a:solidFill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Conifer removal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endParaRPr lang="en-US" sz="700" dirty="0">
              <a:solidFill>
                <a:schemeClr val="bg1"/>
              </a:solidFill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Habitat enhancement</a:t>
            </a:r>
          </a:p>
        </p:txBody>
      </p:sp>
      <p:sp>
        <p:nvSpPr>
          <p:cNvPr id="20" name="Left Brace 19"/>
          <p:cNvSpPr/>
          <p:nvPr/>
        </p:nvSpPr>
        <p:spPr>
          <a:xfrm>
            <a:off x="2457804" y="1846628"/>
            <a:ext cx="94068" cy="514136"/>
          </a:xfrm>
          <a:prstGeom prst="leftBrace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/>
          <p:cNvSpPr/>
          <p:nvPr/>
        </p:nvSpPr>
        <p:spPr>
          <a:xfrm>
            <a:off x="2452252" y="2660256"/>
            <a:ext cx="136152" cy="1208290"/>
          </a:xfrm>
          <a:prstGeom prst="leftBrace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298666" y="4716605"/>
            <a:ext cx="26217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Structure removal</a:t>
            </a:r>
          </a:p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Powerline burial or retrofitting</a:t>
            </a:r>
            <a:endParaRPr lang="en-US" sz="3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Fence modification, marking, removal</a:t>
            </a:r>
          </a:p>
          <a:p>
            <a:endParaRPr lang="en-US" sz="3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Improved grazing</a:t>
            </a:r>
          </a:p>
          <a:p>
            <a:endParaRPr lang="en-US" sz="3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Road or trail closure</a:t>
            </a:r>
          </a:p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Rerouted roads or trails</a:t>
            </a:r>
          </a:p>
          <a:p>
            <a:endParaRPr lang="en-US" sz="3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Translocation</a:t>
            </a:r>
          </a:p>
          <a:p>
            <a:endParaRPr lang="en-US" sz="3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Feral equid population control</a:t>
            </a:r>
          </a:p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Feral equid gather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5712" y="4718926"/>
            <a:ext cx="1828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Infrastructure modification</a:t>
            </a:r>
          </a:p>
          <a:p>
            <a:pPr marL="233363" indent="-233363"/>
            <a:endParaRPr lang="en-US" sz="800" dirty="0">
              <a:solidFill>
                <a:schemeClr val="bg2">
                  <a:lumMod val="75000"/>
                </a:schemeClr>
              </a:solidFill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Livestock mgmt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2">
                  <a:lumMod val="75000"/>
                </a:schemeClr>
              </a:solidFill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Travel mgmt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2">
                  <a:lumMod val="75000"/>
                </a:schemeClr>
              </a:solidFill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Species mgmt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bg2">
                  <a:lumMod val="75000"/>
                </a:schemeClr>
              </a:solidFill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Feral equids</a:t>
            </a:r>
          </a:p>
        </p:txBody>
      </p:sp>
      <p:sp>
        <p:nvSpPr>
          <p:cNvPr id="25" name="Left Brace 24"/>
          <p:cNvSpPr/>
          <p:nvPr/>
        </p:nvSpPr>
        <p:spPr>
          <a:xfrm>
            <a:off x="2204599" y="4768217"/>
            <a:ext cx="94068" cy="514136"/>
          </a:xfrm>
          <a:prstGeom prst="leftBrace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/>
          <p:cNvSpPr/>
          <p:nvPr/>
        </p:nvSpPr>
        <p:spPr>
          <a:xfrm>
            <a:off x="2175614" y="5581223"/>
            <a:ext cx="123053" cy="337294"/>
          </a:xfrm>
          <a:prstGeom prst="leftBrace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029704" y="2502432"/>
            <a:ext cx="457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987201" y="5441286"/>
            <a:ext cx="2743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841466" y="6103498"/>
            <a:ext cx="457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Left Brace 32"/>
          <p:cNvSpPr/>
          <p:nvPr/>
        </p:nvSpPr>
        <p:spPr>
          <a:xfrm>
            <a:off x="2160366" y="6205726"/>
            <a:ext cx="123053" cy="337294"/>
          </a:xfrm>
          <a:prstGeom prst="leftBrace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164341" y="1273588"/>
            <a:ext cx="385582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Private Lands: All Actions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Reported by </a:t>
            </a:r>
            <a:r>
              <a:rPr lang="en-US" sz="1600" b="1" dirty="0">
                <a:solidFill>
                  <a:schemeClr val="bg1"/>
                </a:solidFill>
              </a:rPr>
              <a:t>Sagebrush Reporting Unit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</a:rPr>
              <a:t>(unless landowner permission to share spatial information)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53244" y="2054891"/>
            <a:ext cx="21721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Sagebrush protection 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Conifer removal</a:t>
            </a:r>
            <a:endParaRPr lang="en-US" sz="700" b="1" dirty="0">
              <a:solidFill>
                <a:schemeClr val="bg1"/>
              </a:solidFill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Habitat enhancement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Infrastructure modification</a:t>
            </a:r>
            <a:endParaRPr lang="en-US" sz="600" dirty="0">
              <a:solidFill>
                <a:schemeClr val="bg1">
                  <a:lumMod val="95000"/>
                </a:schemeClr>
              </a:solidFill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Livestock management</a:t>
            </a:r>
            <a:endParaRPr lang="en-US" sz="800" dirty="0">
              <a:solidFill>
                <a:schemeClr val="bg1">
                  <a:lumMod val="95000"/>
                </a:schemeClr>
              </a:solidFill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Travel management</a:t>
            </a:r>
            <a:endParaRPr lang="en-US" sz="1050" dirty="0">
              <a:solidFill>
                <a:schemeClr val="bg2">
                  <a:lumMod val="75000"/>
                </a:schemeClr>
              </a:solidFill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Species management</a:t>
            </a:r>
            <a:endParaRPr lang="en-US" sz="500" dirty="0">
              <a:solidFill>
                <a:schemeClr val="bg2">
                  <a:lumMod val="75000"/>
                </a:schemeClr>
              </a:solidFill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Feral equids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7" name="Left Brace 36"/>
          <p:cNvSpPr/>
          <p:nvPr/>
        </p:nvSpPr>
        <p:spPr>
          <a:xfrm flipH="1">
            <a:off x="7471675" y="2212792"/>
            <a:ext cx="178517" cy="1755285"/>
          </a:xfrm>
          <a:prstGeom prst="leftBrace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826203" y="2660256"/>
            <a:ext cx="11068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(see subactivity list under Public Lands)</a:t>
            </a:r>
          </a:p>
        </p:txBody>
      </p:sp>
      <p:sp>
        <p:nvSpPr>
          <p:cNvPr id="39" name="Oval 38"/>
          <p:cNvSpPr/>
          <p:nvPr/>
        </p:nvSpPr>
        <p:spPr>
          <a:xfrm>
            <a:off x="123831" y="1003812"/>
            <a:ext cx="415022" cy="415207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40" name="Oval 39"/>
          <p:cNvSpPr/>
          <p:nvPr/>
        </p:nvSpPr>
        <p:spPr>
          <a:xfrm>
            <a:off x="123831" y="4095285"/>
            <a:ext cx="415022" cy="415207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41" name="Oval 40"/>
          <p:cNvSpPr/>
          <p:nvPr/>
        </p:nvSpPr>
        <p:spPr>
          <a:xfrm>
            <a:off x="5074849" y="1266465"/>
            <a:ext cx="415022" cy="415207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0210" y="953329"/>
            <a:ext cx="44783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Public Lands: Actions Addressing Major Threats Driving Habitat Loss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SPATIAL</a:t>
            </a:r>
            <a:r>
              <a:rPr lang="en-US" sz="1600" dirty="0">
                <a:solidFill>
                  <a:schemeClr val="bg1"/>
                </a:solidFill>
              </a:rPr>
              <a:t>: treatment footprint required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4721" y="4112279"/>
            <a:ext cx="44783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Public Lands: Addressing Other Threats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NON-SPATIAL</a:t>
            </a:r>
            <a:r>
              <a:rPr lang="en-US" sz="1600" dirty="0">
                <a:solidFill>
                  <a:schemeClr val="bg1"/>
                </a:solidFill>
              </a:rPr>
              <a:t>: reported by </a:t>
            </a:r>
            <a:r>
              <a:rPr lang="en-US" sz="1600" b="1" dirty="0">
                <a:solidFill>
                  <a:schemeClr val="bg1"/>
                </a:solidFill>
              </a:rPr>
              <a:t>County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FCE699D-5A5C-4EC9-8736-DA4AC7E9C5A0}"/>
              </a:ext>
            </a:extLst>
          </p:cNvPr>
          <p:cNvSpPr/>
          <p:nvPr/>
        </p:nvSpPr>
        <p:spPr>
          <a:xfrm>
            <a:off x="5023749" y="4473885"/>
            <a:ext cx="4024825" cy="208157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F29911B-B426-4AAC-901D-61B1E2D107EF}"/>
              </a:ext>
            </a:extLst>
          </p:cNvPr>
          <p:cNvSpPr/>
          <p:nvPr/>
        </p:nvSpPr>
        <p:spPr>
          <a:xfrm>
            <a:off x="5105775" y="5380872"/>
            <a:ext cx="3845359" cy="108428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D9128E0-218C-4C5A-972F-405DEBA60F04}"/>
              </a:ext>
            </a:extLst>
          </p:cNvPr>
          <p:cNvSpPr txBox="1"/>
          <p:nvPr/>
        </p:nvSpPr>
        <p:spPr>
          <a:xfrm>
            <a:off x="5262883" y="5452593"/>
            <a:ext cx="3478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Regulatory mechanisms (plans, policies, agreements, etc)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Non-regulatory mechanisms (plans, strategies, etc)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F2C76DD-2711-43CE-9F43-3AD8B2A32874}"/>
              </a:ext>
            </a:extLst>
          </p:cNvPr>
          <p:cNvSpPr txBox="1"/>
          <p:nvPr/>
        </p:nvSpPr>
        <p:spPr>
          <a:xfrm>
            <a:off x="5042723" y="4516800"/>
            <a:ext cx="3978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PLANS 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(no spatial information required)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E5EC817-45EE-4C86-8BA8-4567569009AE}"/>
              </a:ext>
            </a:extLst>
          </p:cNvPr>
          <p:cNvSpPr/>
          <p:nvPr/>
        </p:nvSpPr>
        <p:spPr>
          <a:xfrm>
            <a:off x="5040075" y="4608343"/>
            <a:ext cx="415022" cy="415207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93047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322" y="910881"/>
            <a:ext cx="72425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dirty="0"/>
              <a:t>Basic information</a:t>
            </a:r>
          </a:p>
          <a:p>
            <a:pPr marL="671508" lvl="1" indent="-214308">
              <a:buFont typeface="Arial" panose="020B0604020202020204" pitchFamily="34" charset="0"/>
              <a:buChar char="•"/>
            </a:pPr>
            <a:r>
              <a:rPr lang="en-US" sz="1600" dirty="0"/>
              <a:t>Project name</a:t>
            </a:r>
          </a:p>
          <a:p>
            <a:pPr marL="671508" lvl="1" indent="-214308">
              <a:buFont typeface="Arial" panose="020B0604020202020204" pitchFamily="34" charset="0"/>
              <a:buChar char="•"/>
            </a:pPr>
            <a:r>
              <a:rPr lang="en-US" sz="1600" dirty="0"/>
              <a:t>Status – in progress or completed</a:t>
            </a:r>
          </a:p>
          <a:p>
            <a:pPr marL="671508" lvl="1" indent="-214308">
              <a:buFont typeface="Arial" panose="020B0604020202020204" pitchFamily="34" charset="0"/>
              <a:buChar char="•"/>
            </a:pPr>
            <a:r>
              <a:rPr lang="en-US" sz="1600" dirty="0"/>
              <a:t>Implementing party</a:t>
            </a:r>
          </a:p>
          <a:p>
            <a:pPr marL="671508" lvl="1" indent="-214308">
              <a:buFont typeface="Arial" panose="020B0604020202020204" pitchFamily="34" charset="0"/>
              <a:buChar char="•"/>
            </a:pPr>
            <a:r>
              <a:rPr lang="en-US" sz="1600" dirty="0"/>
              <a:t>Collaborators</a:t>
            </a:r>
          </a:p>
          <a:p>
            <a:pPr marL="671508" lvl="1" indent="-214308">
              <a:buFont typeface="Arial" panose="020B0604020202020204" pitchFamily="34" charset="0"/>
              <a:buChar char="•"/>
            </a:pPr>
            <a:r>
              <a:rPr lang="en-US" sz="1600" dirty="0"/>
              <a:t>Land ownership</a:t>
            </a:r>
          </a:p>
          <a:p>
            <a:pPr marL="671508" lvl="1" indent="-214308">
              <a:buFont typeface="Arial" panose="020B0604020202020204" pitchFamily="34" charset="0"/>
              <a:buChar char="•"/>
            </a:pPr>
            <a:r>
              <a:rPr lang="en-US" sz="1600" dirty="0"/>
              <a:t>Start and end dates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dirty="0"/>
              <a:t>Location information</a:t>
            </a:r>
          </a:p>
          <a:p>
            <a:pPr marL="671508" lvl="1" indent="-214308">
              <a:buFont typeface="Arial" panose="020B0604020202020204" pitchFamily="34" charset="0"/>
              <a:buChar char="•"/>
            </a:pPr>
            <a:r>
              <a:rPr lang="en-US" sz="1600" dirty="0"/>
              <a:t>Public spatial – Project footprint (polygon of treated area)</a:t>
            </a:r>
          </a:p>
          <a:p>
            <a:pPr marL="671508" lvl="1" indent="-214308">
              <a:buFont typeface="Arial" panose="020B0604020202020204" pitchFamily="34" charset="0"/>
              <a:buChar char="•"/>
            </a:pPr>
            <a:r>
              <a:rPr lang="en-US" sz="1600" dirty="0"/>
              <a:t>Public non-spatial – County</a:t>
            </a:r>
          </a:p>
          <a:p>
            <a:pPr marL="671508" lvl="1" indent="-214308">
              <a:buFont typeface="Arial" panose="020B0604020202020204" pitchFamily="34" charset="0"/>
              <a:buChar char="•"/>
            </a:pPr>
            <a:r>
              <a:rPr lang="en-US" sz="1600" dirty="0"/>
              <a:t>Private – Sagebrush reporting unit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dirty="0"/>
              <a:t>Activity information</a:t>
            </a:r>
          </a:p>
          <a:p>
            <a:pPr marL="671508" lvl="1" indent="-214308">
              <a:buFont typeface="Arial" panose="020B0604020202020204" pitchFamily="34" charset="0"/>
              <a:buChar char="•"/>
            </a:pPr>
            <a:r>
              <a:rPr lang="en-US" sz="1600" dirty="0"/>
              <a:t>Activity and subactivity type (action type)</a:t>
            </a:r>
          </a:p>
          <a:p>
            <a:pPr marL="671508" lvl="1" indent="-214308">
              <a:buFont typeface="Arial" panose="020B0604020202020204" pitchFamily="34" charset="0"/>
              <a:buChar char="•"/>
            </a:pPr>
            <a:r>
              <a:rPr lang="en-US" sz="1600" dirty="0"/>
              <a:t>Quantity (acres or miles)</a:t>
            </a:r>
          </a:p>
          <a:p>
            <a:pPr marL="671508" lvl="1" indent="-214308">
              <a:buFont typeface="Arial" panose="020B0604020202020204" pitchFamily="34" charset="0"/>
              <a:buChar char="•"/>
            </a:pPr>
            <a:r>
              <a:rPr lang="en-US" sz="1600" dirty="0"/>
              <a:t>Threats addressed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dirty="0"/>
              <a:t>Objectives, methods and effectiveness information</a:t>
            </a:r>
          </a:p>
          <a:p>
            <a:pPr marL="671508" lvl="1" indent="-214308">
              <a:buFont typeface="Arial" panose="020B0604020202020204" pitchFamily="34" charset="0"/>
              <a:buChar char="•"/>
            </a:pPr>
            <a:r>
              <a:rPr lang="en-US" sz="1600" dirty="0"/>
              <a:t>Choose from pre-defined categories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i="1" dirty="0"/>
              <a:t>Note</a:t>
            </a:r>
            <a:r>
              <a:rPr lang="en-US" dirty="0"/>
              <a:t>: some subactivities require additional information</a:t>
            </a:r>
          </a:p>
          <a:p>
            <a:pPr marL="671508" lvl="1" indent="-214308">
              <a:buFont typeface="Arial" panose="020B0604020202020204" pitchFamily="34" charset="0"/>
              <a:buChar char="•"/>
            </a:pPr>
            <a:r>
              <a:rPr lang="en-US" sz="1600" dirty="0"/>
              <a:t>Post-fire check box</a:t>
            </a:r>
          </a:p>
          <a:p>
            <a:pPr marL="671508" lvl="1" indent="-214308">
              <a:buFont typeface="Arial" panose="020B0604020202020204" pitchFamily="34" charset="0"/>
              <a:buChar char="•"/>
            </a:pPr>
            <a:r>
              <a:rPr lang="en-US" sz="1600" dirty="0"/>
              <a:t>Mitigation check box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67881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Information Entered in the CED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3F0F20-87C6-43A8-833E-AF0882F4BF52}"/>
              </a:ext>
            </a:extLst>
          </p:cNvPr>
          <p:cNvSpPr/>
          <p:nvPr/>
        </p:nvSpPr>
        <p:spPr>
          <a:xfrm>
            <a:off x="6063076" y="2952205"/>
            <a:ext cx="285472" cy="269488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23F0DB-5742-4309-AF64-794C9C1F5961}"/>
              </a:ext>
            </a:extLst>
          </p:cNvPr>
          <p:cNvSpPr/>
          <p:nvPr/>
        </p:nvSpPr>
        <p:spPr>
          <a:xfrm>
            <a:off x="3568071" y="3204275"/>
            <a:ext cx="285472" cy="269488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359A97-05ED-4069-B391-24647C277D79}"/>
              </a:ext>
            </a:extLst>
          </p:cNvPr>
          <p:cNvSpPr/>
          <p:nvPr/>
        </p:nvSpPr>
        <p:spPr>
          <a:xfrm>
            <a:off x="4107616" y="3429000"/>
            <a:ext cx="285472" cy="269488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21465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F6787-B5C9-47BA-AF0B-239A88D1D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805"/>
            <a:ext cx="7886700" cy="605256"/>
          </a:xfrm>
        </p:spPr>
        <p:txBody>
          <a:bodyPr>
            <a:noAutofit/>
          </a:bodyPr>
          <a:lstStyle/>
          <a:p>
            <a:r>
              <a:rPr lang="en-US" sz="3600" dirty="0"/>
              <a:t>Prineville Projects – Public lands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813DB2-F0D8-4729-A66E-7781BA1873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518"/>
          <a:stretch/>
        </p:blipFill>
        <p:spPr>
          <a:xfrm>
            <a:off x="3101005" y="1418920"/>
            <a:ext cx="6042995" cy="54390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76620D1-AE3E-4304-8339-E1E9B485F08F}"/>
              </a:ext>
            </a:extLst>
          </p:cNvPr>
          <p:cNvSpPr/>
          <p:nvPr/>
        </p:nvSpPr>
        <p:spPr>
          <a:xfrm>
            <a:off x="0" y="2386682"/>
            <a:ext cx="4795082" cy="357557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DA8561-C464-424E-9585-D2E665ADE65B}"/>
              </a:ext>
            </a:extLst>
          </p:cNvPr>
          <p:cNvSpPr/>
          <p:nvPr/>
        </p:nvSpPr>
        <p:spPr>
          <a:xfrm>
            <a:off x="136946" y="2851514"/>
            <a:ext cx="4544640" cy="3003464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2E1C58-1370-41D5-A92E-8629CCEAE1C0}"/>
              </a:ext>
            </a:extLst>
          </p:cNvPr>
          <p:cNvSpPr txBox="1"/>
          <p:nvPr/>
        </p:nvSpPr>
        <p:spPr>
          <a:xfrm>
            <a:off x="6564" y="2383443"/>
            <a:ext cx="4795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ACTIVITIES ON </a:t>
            </a:r>
            <a:r>
              <a:rPr lang="en-US" sz="2400" b="1" dirty="0">
                <a:solidFill>
                  <a:schemeClr val="bg1"/>
                </a:solidFill>
              </a:rPr>
              <a:t>PUBLIC LANDS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4783D3-495E-402D-8F62-039C550C530A}"/>
              </a:ext>
            </a:extLst>
          </p:cNvPr>
          <p:cNvSpPr txBox="1"/>
          <p:nvPr/>
        </p:nvSpPr>
        <p:spPr>
          <a:xfrm>
            <a:off x="2444096" y="3654186"/>
            <a:ext cx="22374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Conservation easement</a:t>
            </a:r>
          </a:p>
          <a:p>
            <a:r>
              <a:rPr lang="en-US" sz="1200" dirty="0">
                <a:solidFill>
                  <a:schemeClr val="bg1"/>
                </a:solidFill>
              </a:rPr>
              <a:t>Land acquisition</a:t>
            </a:r>
          </a:p>
          <a:p>
            <a:r>
              <a:rPr lang="en-US" sz="1200" dirty="0">
                <a:solidFill>
                  <a:schemeClr val="bg1"/>
                </a:solidFill>
              </a:rPr>
              <a:t>Fuel break</a:t>
            </a:r>
          </a:p>
          <a:p>
            <a:endParaRPr lang="en-US" sz="3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Conifer removal</a:t>
            </a:r>
          </a:p>
          <a:p>
            <a:endParaRPr lang="en-US" sz="3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Fuels management</a:t>
            </a:r>
          </a:p>
          <a:p>
            <a:r>
              <a:rPr lang="en-US" sz="1200" dirty="0">
                <a:solidFill>
                  <a:schemeClr val="bg1"/>
                </a:solidFill>
              </a:rPr>
              <a:t>Area closure</a:t>
            </a:r>
          </a:p>
          <a:p>
            <a:r>
              <a:rPr lang="en-US" sz="1200" dirty="0">
                <a:solidFill>
                  <a:schemeClr val="bg1"/>
                </a:solidFill>
              </a:rPr>
              <a:t>Veg mgmt/enhancement</a:t>
            </a:r>
          </a:p>
          <a:p>
            <a:r>
              <a:rPr lang="en-US" sz="1200" dirty="0">
                <a:solidFill>
                  <a:schemeClr val="bg1"/>
                </a:solidFill>
              </a:rPr>
              <a:t>Annual grass treatment</a:t>
            </a:r>
          </a:p>
          <a:p>
            <a:r>
              <a:rPr lang="en-US" sz="1200" dirty="0">
                <a:solidFill>
                  <a:schemeClr val="bg1"/>
                </a:solidFill>
              </a:rPr>
              <a:t>Weed treatment</a:t>
            </a:r>
          </a:p>
          <a:p>
            <a:r>
              <a:rPr lang="en-US" sz="1200" dirty="0">
                <a:solidFill>
                  <a:schemeClr val="bg1"/>
                </a:solidFill>
              </a:rPr>
              <a:t>Riparian</a:t>
            </a:r>
          </a:p>
          <a:p>
            <a:r>
              <a:rPr lang="en-US" sz="1200" dirty="0">
                <a:solidFill>
                  <a:schemeClr val="bg1"/>
                </a:solidFill>
              </a:rPr>
              <a:t>Reclamation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3D9766-5F88-4518-B8C9-31A86A5D8F7E}"/>
              </a:ext>
            </a:extLst>
          </p:cNvPr>
          <p:cNvSpPr txBox="1"/>
          <p:nvPr/>
        </p:nvSpPr>
        <p:spPr>
          <a:xfrm>
            <a:off x="271996" y="3805719"/>
            <a:ext cx="21721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Sagebrush protection </a:t>
            </a:r>
          </a:p>
          <a:p>
            <a:pPr marL="233363" indent="-233363"/>
            <a:endParaRPr lang="en-US" sz="1400" dirty="0">
              <a:solidFill>
                <a:schemeClr val="bg1"/>
              </a:solidFill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Conifer removal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endParaRPr lang="en-US" sz="700" dirty="0">
              <a:solidFill>
                <a:schemeClr val="bg1"/>
              </a:solidFill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Habitat enhancement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6886C081-068E-4B24-9B20-9D4FCE316F1E}"/>
              </a:ext>
            </a:extLst>
          </p:cNvPr>
          <p:cNvSpPr/>
          <p:nvPr/>
        </p:nvSpPr>
        <p:spPr>
          <a:xfrm>
            <a:off x="2350028" y="3722081"/>
            <a:ext cx="94068" cy="514136"/>
          </a:xfrm>
          <a:prstGeom prst="leftBrace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500338EB-41DC-4D93-82CC-6A99C2883A19}"/>
              </a:ext>
            </a:extLst>
          </p:cNvPr>
          <p:cNvSpPr/>
          <p:nvPr/>
        </p:nvSpPr>
        <p:spPr>
          <a:xfrm>
            <a:off x="2344476" y="4535709"/>
            <a:ext cx="136152" cy="1208290"/>
          </a:xfrm>
          <a:prstGeom prst="leftBrace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1B37728-474E-4EFF-AF25-0B9D5C58A817}"/>
              </a:ext>
            </a:extLst>
          </p:cNvPr>
          <p:cNvCxnSpPr/>
          <p:nvPr/>
        </p:nvCxnSpPr>
        <p:spPr>
          <a:xfrm>
            <a:off x="1921928" y="4377885"/>
            <a:ext cx="457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297A240A-EF5B-4883-882C-C44CDF502EFB}"/>
              </a:ext>
            </a:extLst>
          </p:cNvPr>
          <p:cNvSpPr/>
          <p:nvPr/>
        </p:nvSpPr>
        <p:spPr>
          <a:xfrm>
            <a:off x="16055" y="2879265"/>
            <a:ext cx="415022" cy="415207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340502-5B25-4C77-B48F-6333D43D0FE1}"/>
              </a:ext>
            </a:extLst>
          </p:cNvPr>
          <p:cNvSpPr txBox="1"/>
          <p:nvPr/>
        </p:nvSpPr>
        <p:spPr>
          <a:xfrm>
            <a:off x="172434" y="2828782"/>
            <a:ext cx="44783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Public Lands: Actions Addressing Major Threats Driving Habitat Loss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SPATIAL</a:t>
            </a:r>
            <a:r>
              <a:rPr lang="en-US" sz="1600" dirty="0">
                <a:solidFill>
                  <a:schemeClr val="bg1"/>
                </a:solidFill>
              </a:rPr>
              <a:t>: treatment footprint required</a:t>
            </a:r>
          </a:p>
        </p:txBody>
      </p:sp>
    </p:spTree>
    <p:extLst>
      <p:ext uri="{BB962C8B-B14F-4D97-AF65-F5344CB8AC3E}">
        <p14:creationId xmlns:p14="http://schemas.microsoft.com/office/powerpoint/2010/main" val="3276749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F6787-B5C9-47BA-AF0B-239A88D1D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804"/>
            <a:ext cx="3803865" cy="1098039"/>
          </a:xfrm>
        </p:spPr>
        <p:txBody>
          <a:bodyPr>
            <a:noAutofit/>
          </a:bodyPr>
          <a:lstStyle/>
          <a:p>
            <a:r>
              <a:rPr lang="en-US" sz="3600" dirty="0"/>
              <a:t>Prineville Projects – Public lands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52E883-FD26-415A-AF6E-D901057DD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515" y="163902"/>
            <a:ext cx="4470121" cy="65301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29082F-D893-41B4-9724-C9ADAE837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605" y="2635778"/>
            <a:ext cx="326917" cy="8717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82A7EC-D383-4A7F-9021-7B4915644E1E}"/>
              </a:ext>
            </a:extLst>
          </p:cNvPr>
          <p:cNvSpPr txBox="1"/>
          <p:nvPr/>
        </p:nvSpPr>
        <p:spPr>
          <a:xfrm>
            <a:off x="1029477" y="2616406"/>
            <a:ext cx="617477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0%</a:t>
            </a:r>
          </a:p>
          <a:p>
            <a:r>
              <a:rPr lang="en-US" sz="1100" dirty="0"/>
              <a:t>1-5%</a:t>
            </a:r>
          </a:p>
          <a:p>
            <a:r>
              <a:rPr lang="en-US" sz="1100" dirty="0"/>
              <a:t>6-10%</a:t>
            </a:r>
          </a:p>
          <a:p>
            <a:r>
              <a:rPr lang="en-US" sz="1100" dirty="0"/>
              <a:t>11-20%</a:t>
            </a:r>
          </a:p>
          <a:p>
            <a:r>
              <a:rPr lang="en-US" sz="1100" dirty="0"/>
              <a:t>&gt;20%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D937FD-899B-401F-B2FE-0A8BFECDC7F3}"/>
              </a:ext>
            </a:extLst>
          </p:cNvPr>
          <p:cNvSpPr txBox="1"/>
          <p:nvPr/>
        </p:nvSpPr>
        <p:spPr>
          <a:xfrm>
            <a:off x="745475" y="2329686"/>
            <a:ext cx="2372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Conifer cover map </a:t>
            </a:r>
            <a:r>
              <a:rPr lang="en-US" sz="1400" dirty="0"/>
              <a:t>(RAP v2)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FFC96C-B039-4315-BDF0-0C52591C2919}"/>
              </a:ext>
            </a:extLst>
          </p:cNvPr>
          <p:cNvSpPr txBox="1"/>
          <p:nvPr/>
        </p:nvSpPr>
        <p:spPr>
          <a:xfrm>
            <a:off x="738916" y="1799720"/>
            <a:ext cx="2491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Juniper removal treatments</a:t>
            </a:r>
          </a:p>
          <a:p>
            <a:r>
              <a:rPr lang="en-US" sz="1600" dirty="0"/>
              <a:t>in Paulina PAC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554A638-6636-4184-998A-3EAA5EFADB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91" t="1" b="11693"/>
          <a:stretch/>
        </p:blipFill>
        <p:spPr>
          <a:xfrm>
            <a:off x="638184" y="3906288"/>
            <a:ext cx="3437592" cy="288287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AC7ECD9-386A-4528-9D07-FF3E816D43DB}"/>
              </a:ext>
            </a:extLst>
          </p:cNvPr>
          <p:cNvSpPr txBox="1"/>
          <p:nvPr/>
        </p:nvSpPr>
        <p:spPr>
          <a:xfrm>
            <a:off x="1330447" y="3537527"/>
            <a:ext cx="217591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Inset of juniper removal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573D519-AF6D-46CA-A6B2-7AF9BA99D51F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3229983" y="2092108"/>
            <a:ext cx="3437592" cy="27041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2DA612C-C768-418B-808E-21A8D67F03A2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3229983" y="2092108"/>
            <a:ext cx="3085576" cy="207550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EA56220-1D9C-4AFA-B28A-4949A3774A51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3229983" y="2092108"/>
            <a:ext cx="1876709" cy="183099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407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3164</TotalTime>
  <Words>1581</Words>
  <Application>Microsoft Office PowerPoint</Application>
  <PresentationFormat>On-screen Show (4:3)</PresentationFormat>
  <Paragraphs>348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Prineville LIT: Conservation Actions</vt:lpstr>
      <vt:lpstr>Purpose of CED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Prineville Projects – Public lands</vt:lpstr>
      <vt:lpstr>Prineville Projects – Public lands</vt:lpstr>
      <vt:lpstr>Prineville Projects – Private lands</vt:lpstr>
      <vt:lpstr>Guidelines on using the CED</vt:lpstr>
      <vt:lpstr>Key questions for the LIT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Creutzburg</dc:creator>
  <cp:lastModifiedBy>Megan Creutzburg</cp:lastModifiedBy>
  <cp:revision>76</cp:revision>
  <cp:lastPrinted>2018-11-16T23:50:58Z</cp:lastPrinted>
  <dcterms:created xsi:type="dcterms:W3CDTF">2018-11-15T04:09:34Z</dcterms:created>
  <dcterms:modified xsi:type="dcterms:W3CDTF">2020-11-04T15:29:22Z</dcterms:modified>
</cp:coreProperties>
</file>